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6C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6D4C-5F9A-43F5-BB99-3181A202042A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55C0CF-BEF0-4832-9E84-963C64573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6D4C-5F9A-43F5-BB99-3181A202042A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C0CF-BEF0-4832-9E84-963C64573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6D4C-5F9A-43F5-BB99-3181A202042A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C0CF-BEF0-4832-9E84-963C64573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6D4C-5F9A-43F5-BB99-3181A202042A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55C0CF-BEF0-4832-9E84-963C64573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6D4C-5F9A-43F5-BB99-3181A202042A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C0CF-BEF0-4832-9E84-963C64573A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6D4C-5F9A-43F5-BB99-3181A202042A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C0CF-BEF0-4832-9E84-963C64573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6D4C-5F9A-43F5-BB99-3181A202042A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855C0CF-BEF0-4832-9E84-963C64573A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6D4C-5F9A-43F5-BB99-3181A202042A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C0CF-BEF0-4832-9E84-963C64573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6D4C-5F9A-43F5-BB99-3181A202042A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C0CF-BEF0-4832-9E84-963C64573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6D4C-5F9A-43F5-BB99-3181A202042A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C0CF-BEF0-4832-9E84-963C64573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6D4C-5F9A-43F5-BB99-3181A202042A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C0CF-BEF0-4832-9E84-963C64573A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9D6D4C-5F9A-43F5-BB99-3181A202042A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55C0CF-BEF0-4832-9E84-963C64573A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NUL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NUL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NUL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NUL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NUL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NUL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NUL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microsoft.com/office/2007/relationships/hdphoto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458200" cy="192882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«ДЕТСКАЯ ЛЕГКАЯ АТЛЕТИКА»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международному проекту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IAAF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Athletics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714884"/>
            <a:ext cx="4857784" cy="155734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Международная ассоциация легкоатлетических федераций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рисунки л,а\image-11.jpg"/>
          <p:cNvPicPr/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0219" t="26589" r="13132" b="11800"/>
          <a:stretch/>
        </p:blipFill>
        <p:spPr bwMode="auto">
          <a:xfrm>
            <a:off x="2214546" y="1857364"/>
            <a:ext cx="4904700" cy="28641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Рисунок 5" descr="C:\Users\user\Desktop\IAAF-Kids.jpg"/>
          <p:cNvPicPr/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5">
                    <a14:imgEffect>
                      <a14:backgroundRemoval t="9375" b="89931" l="4167" r="96094">
                        <a14:foregroundMark x1="40625" y1="49826" x2="40625" y2="49826"/>
                        <a14:foregroundMark x1="34896" y1="53819" x2="34896" y2="53819"/>
                        <a14:foregroundMark x1="36719" y1="68576" x2="36719" y2="68576"/>
                        <a14:foregroundMark x1="38021" y1="70313" x2="38021" y2="70313"/>
                        <a14:foregroundMark x1="43229" y1="69444" x2="43229" y2="69444"/>
                        <a14:foregroundMark x1="4167" y1="30903" x2="4167" y2="30903"/>
                        <a14:foregroundMark x1="24479" y1="23785" x2="24479" y2="23785"/>
                        <a14:foregroundMark x1="43880" y1="35417" x2="43880" y2="35417"/>
                        <a14:foregroundMark x1="47135" y1="31771" x2="47135" y2="31771"/>
                        <a14:foregroundMark x1="38411" y1="25521" x2="38411" y2="25521"/>
                        <a14:foregroundMark x1="48698" y1="69097" x2="48698" y2="69097"/>
                        <a14:foregroundMark x1="51563" y1="69965" x2="51563" y2="69965"/>
                        <a14:foregroundMark x1="60286" y1="71701" x2="60286" y2="71701"/>
                        <a14:foregroundMark x1="67057" y1="69965" x2="67057" y2="69965"/>
                        <a14:foregroundMark x1="70313" y1="67708" x2="70313" y2="67708"/>
                        <a14:foregroundMark x1="76172" y1="69444" x2="76172" y2="69444"/>
                        <a14:foregroundMark x1="79036" y1="70313" x2="79036" y2="70313"/>
                        <a14:foregroundMark x1="85156" y1="68229" x2="85156" y2="68229"/>
                        <a14:foregroundMark x1="88411" y1="69097" x2="88411" y2="69097"/>
                        <a14:foregroundMark x1="91927" y1="69444" x2="91927" y2="69444"/>
                        <a14:foregroundMark x1="96094" y1="68576" x2="96094" y2="68576"/>
                        <a14:backgroundMark x1="52604" y1="52083" x2="52604" y2="52083"/>
                        <a14:backgroundMark x1="67057" y1="53299" x2="67057" y2="53299"/>
                        <a14:backgroundMark x1="46745" y1="71701" x2="46745" y2="71701"/>
                        <a14:backgroundMark x1="92969" y1="71701" x2="92969" y2="71701"/>
                        <a14:backgroundMark x1="22526" y1="48438" x2="22526" y2="48438"/>
                        <a14:backgroundMark x1="29036" y1="43924" x2="29036" y2="43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00694" y="5286388"/>
            <a:ext cx="2808758" cy="15716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786446" y="4714884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Преподаватель  ФК :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Дмитриев П.Ю.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Награждение каждого участника.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428736"/>
          <a:ext cx="3643338" cy="514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</a:tblGrid>
              <a:tr h="51435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86314" y="1428736"/>
          <a:ext cx="3714776" cy="514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</a:tblGrid>
              <a:tr h="51435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8" y="1571612"/>
          <a:ext cx="3357586" cy="485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86"/>
              </a:tblGrid>
              <a:tr h="4857784">
                <a:tc>
                  <a:txBody>
                    <a:bodyPr/>
                    <a:lstStyle/>
                    <a:p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kumimoji="0" lang="ru-RU" sz="16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</a:t>
                      </a:r>
                      <a:r>
                        <a:rPr kumimoji="0"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6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</a:t>
                      </a: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 </a:t>
                      </a:r>
                      <a:r>
                        <a:rPr kumimoji="0" lang="ru-RU" sz="16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</a:t>
                      </a: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</a:t>
                      </a:r>
                      <a:r>
                        <a:rPr kumimoji="0" lang="ru-RU" sz="16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</a:t>
                      </a: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</a:t>
                      </a: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</a:t>
                      </a:r>
                      <a:r>
                        <a:rPr kumimoji="0"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</a:t>
                      </a:r>
                      <a:r>
                        <a:rPr kumimoji="0" lang="ru-RU" sz="16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</a:t>
                      </a:r>
                      <a:r>
                        <a:rPr kumimoji="0"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</a:t>
                      </a:r>
                      <a:r>
                        <a:rPr kumimoji="0" lang="ru-RU" sz="16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</a:t>
                      </a: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</a:t>
                      </a:r>
                      <a:endParaRPr kumimoji="0" lang="ru-RU" sz="16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</a:t>
                      </a:r>
                      <a:r>
                        <a:rPr kumimoji="0"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ГРАМОТА</a:t>
                      </a:r>
                    </a:p>
                    <a:p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НАГРАЖДАЕТСЯ ___________________________________________</a:t>
                      </a:r>
                      <a:b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0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активное участие в командных соревнованиях </a:t>
                      </a:r>
                      <a:br>
                        <a:rPr kumimoji="0" lang="ru-RU" sz="10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0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«ДЕТСКАЯ ЛЕГКАЯ АТЛЕТИКА» по международному проекту </a:t>
                      </a:r>
                      <a:r>
                        <a:rPr kumimoji="0" lang="en-US" sz="10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IAAF</a:t>
                      </a:r>
                      <a:r>
                        <a:rPr kumimoji="0" lang="ru-RU" sz="10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kumimoji="0" lang="ru-RU" sz="10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0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kumimoji="0" lang="en-US" sz="10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Athletics</a:t>
                      </a:r>
                      <a:r>
                        <a:rPr kumimoji="0" lang="ru-RU" sz="10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0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at</a:t>
                      </a:r>
                      <a:r>
                        <a:rPr kumimoji="0" lang="ru-RU" sz="10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0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school</a:t>
                      </a:r>
                      <a:r>
                        <a:rPr kumimoji="0" lang="ru-RU" sz="10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kumimoji="0" lang="ru-RU" sz="10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857752" y="1500174"/>
          <a:ext cx="3571900" cy="5000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0"/>
              </a:tblGrid>
              <a:tr h="5000659">
                <a:tc>
                  <a:txBody>
                    <a:bodyPr/>
                    <a:lstStyle/>
                    <a:p>
                      <a:endParaRPr kumimoji="0" lang="ru-RU" sz="18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18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18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18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Д</a:t>
                      </a:r>
                      <a:r>
                        <a:rPr kumimoji="0" lang="ru-RU" sz="16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</a:t>
                      </a:r>
                      <a:r>
                        <a:rPr kumimoji="0"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6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</a:t>
                      </a: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 </a:t>
                      </a:r>
                      <a:r>
                        <a:rPr kumimoji="0" lang="ru-RU" sz="16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</a:t>
                      </a: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</a:t>
                      </a:r>
                      <a:r>
                        <a:rPr kumimoji="0" lang="ru-RU" sz="16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</a:t>
                      </a: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 </a:t>
                      </a:r>
                      <a:r>
                        <a:rPr kumimoji="0" lang="ru-RU" sz="16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</a:t>
                      </a:r>
                      <a:r>
                        <a:rPr kumimoji="0"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</a:t>
                      </a:r>
                      <a:r>
                        <a:rPr kumimoji="0" lang="ru-RU" sz="16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</a:t>
                      </a:r>
                      <a:r>
                        <a:rPr kumimoji="0"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</a:t>
                      </a:r>
                      <a:r>
                        <a:rPr kumimoji="0" lang="ru-RU" sz="16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</a:t>
                      </a: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</a:t>
                      </a:r>
                      <a:endParaRPr kumimoji="0" lang="ru-RU" sz="16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</a:t>
                      </a:r>
                      <a:r>
                        <a:rPr kumimoji="0"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ГРАМОТА</a:t>
                      </a:r>
                    </a:p>
                    <a:p>
                      <a:pPr algn="ctr"/>
                      <a:endParaRPr kumimoji="0" lang="ru-RU" sz="10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kumimoji="0" lang="ru-RU" sz="10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НАГРАЖДАЕТСЯ ___________________________________________</a:t>
                      </a:r>
                      <a:b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0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активное участие в командных соревнованиях </a:t>
                      </a:r>
                      <a:br>
                        <a:rPr kumimoji="0" lang="ru-RU" sz="10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0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«ДЕТСКАЯ ЛЕГКАЯ АТЛЕТИКА» по международному проекту </a:t>
                      </a:r>
                      <a:r>
                        <a:rPr kumimoji="0" lang="en-US" sz="10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IAAF</a:t>
                      </a:r>
                      <a:r>
                        <a:rPr kumimoji="0" lang="ru-RU" sz="10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kumimoji="0" lang="ru-RU" sz="10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0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kumimoji="0" lang="en-US" sz="10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Athletics</a:t>
                      </a:r>
                      <a:r>
                        <a:rPr kumimoji="0" lang="ru-RU" sz="10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0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at</a:t>
                      </a:r>
                      <a:r>
                        <a:rPr kumimoji="0" lang="ru-RU" sz="10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0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school</a:t>
                      </a:r>
                      <a:r>
                        <a:rPr kumimoji="0" lang="ru-RU" sz="10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0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C:\Users\user\Desktop\IAAF-Kids.jpg"/>
          <p:cNvPicPr/>
          <p:nvPr/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5">
                    <a14:imgEffect>
                      <a14:backgroundRemoval t="9375" b="89931" l="4167" r="96094">
                        <a14:foregroundMark x1="40625" y1="49826" x2="40625" y2="49826"/>
                        <a14:foregroundMark x1="34896" y1="53819" x2="34896" y2="53819"/>
                        <a14:foregroundMark x1="36719" y1="68576" x2="36719" y2="68576"/>
                        <a14:foregroundMark x1="38021" y1="70313" x2="38021" y2="70313"/>
                        <a14:foregroundMark x1="43229" y1="69444" x2="43229" y2="69444"/>
                        <a14:foregroundMark x1="4167" y1="30903" x2="4167" y2="30903"/>
                        <a14:foregroundMark x1="24479" y1="23785" x2="24479" y2="23785"/>
                        <a14:foregroundMark x1="43880" y1="35417" x2="43880" y2="35417"/>
                        <a14:foregroundMark x1="47135" y1="31771" x2="47135" y2="31771"/>
                        <a14:foregroundMark x1="38411" y1="25521" x2="38411" y2="25521"/>
                        <a14:foregroundMark x1="48698" y1="69097" x2="48698" y2="69097"/>
                        <a14:foregroundMark x1="51563" y1="69965" x2="51563" y2="69965"/>
                        <a14:foregroundMark x1="60286" y1="71701" x2="60286" y2="71701"/>
                        <a14:foregroundMark x1="67057" y1="69965" x2="67057" y2="69965"/>
                        <a14:foregroundMark x1="70313" y1="67708" x2="70313" y2="67708"/>
                        <a14:foregroundMark x1="76172" y1="69444" x2="76172" y2="69444"/>
                        <a14:foregroundMark x1="79036" y1="70313" x2="79036" y2="70313"/>
                        <a14:foregroundMark x1="85156" y1="68229" x2="85156" y2="68229"/>
                        <a14:foregroundMark x1="88411" y1="69097" x2="88411" y2="69097"/>
                        <a14:foregroundMark x1="91927" y1="69444" x2="91927" y2="69444"/>
                        <a14:foregroundMark x1="96094" y1="68576" x2="96094" y2="68576"/>
                        <a14:backgroundMark x1="52604" y1="52083" x2="52604" y2="52083"/>
                        <a14:backgroundMark x1="67057" y1="53299" x2="67057" y2="53299"/>
                        <a14:backgroundMark x1="46745" y1="71701" x2="46745" y2="71701"/>
                        <a14:backgroundMark x1="92969" y1="71701" x2="92969" y2="71701"/>
                        <a14:backgroundMark x1="22526" y1="48438" x2="22526" y2="48438"/>
                        <a14:backgroundMark x1="29036" y1="43924" x2="29036" y2="43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714488"/>
            <a:ext cx="1785950" cy="92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рисунки л,а\image-28.jpg"/>
          <p:cNvPicPr/>
          <p:nvPr/>
        </p:nvPicPr>
        <p:blipFill rotWithShape="1">
          <a:blip r:embed="rId6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3095" t="26887" r="18760" b="13314"/>
          <a:stretch/>
        </p:blipFill>
        <p:spPr bwMode="auto">
          <a:xfrm>
            <a:off x="1500166" y="4714884"/>
            <a:ext cx="1643073" cy="11430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0" name="Рисунок 9" descr="C:\Users\user\Desktop\IAAF-Kids.jpg"/>
          <p:cNvPicPr/>
          <p:nvPr/>
        </p:nvPicPr>
        <p:blipFill>
          <a:blip r:embed="rId7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5">
                    <a14:imgEffect>
                      <a14:backgroundRemoval t="9375" b="89931" l="4167" r="96094">
                        <a14:foregroundMark x1="40625" y1="49826" x2="40625" y2="49826"/>
                        <a14:foregroundMark x1="34896" y1="53819" x2="34896" y2="53819"/>
                        <a14:foregroundMark x1="36719" y1="68576" x2="36719" y2="68576"/>
                        <a14:foregroundMark x1="38021" y1="70313" x2="38021" y2="70313"/>
                        <a14:foregroundMark x1="43229" y1="69444" x2="43229" y2="69444"/>
                        <a14:foregroundMark x1="4167" y1="30903" x2="4167" y2="30903"/>
                        <a14:foregroundMark x1="24479" y1="23785" x2="24479" y2="23785"/>
                        <a14:foregroundMark x1="43880" y1="35417" x2="43880" y2="35417"/>
                        <a14:foregroundMark x1="47135" y1="31771" x2="47135" y2="31771"/>
                        <a14:foregroundMark x1="38411" y1="25521" x2="38411" y2="25521"/>
                        <a14:foregroundMark x1="48698" y1="69097" x2="48698" y2="69097"/>
                        <a14:foregroundMark x1="51563" y1="69965" x2="51563" y2="69965"/>
                        <a14:foregroundMark x1="60286" y1="71701" x2="60286" y2="71701"/>
                        <a14:foregroundMark x1="67057" y1="69965" x2="67057" y2="69965"/>
                        <a14:foregroundMark x1="70313" y1="67708" x2="70313" y2="67708"/>
                        <a14:foregroundMark x1="76172" y1="69444" x2="76172" y2="69444"/>
                        <a14:foregroundMark x1="79036" y1="70313" x2="79036" y2="70313"/>
                        <a14:foregroundMark x1="85156" y1="68229" x2="85156" y2="68229"/>
                        <a14:foregroundMark x1="88411" y1="69097" x2="88411" y2="69097"/>
                        <a14:foregroundMark x1="91927" y1="69444" x2="91927" y2="69444"/>
                        <a14:foregroundMark x1="96094" y1="68576" x2="96094" y2="68576"/>
                        <a14:backgroundMark x1="52604" y1="52083" x2="52604" y2="52083"/>
                        <a14:backgroundMark x1="67057" y1="53299" x2="67057" y2="53299"/>
                        <a14:backgroundMark x1="46745" y1="71701" x2="46745" y2="71701"/>
                        <a14:backgroundMark x1="92969" y1="71701" x2="92969" y2="71701"/>
                        <a14:backgroundMark x1="22526" y1="48438" x2="22526" y2="48438"/>
                        <a14:backgroundMark x1="29036" y1="43924" x2="29036" y2="43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28794" y="5857892"/>
            <a:ext cx="1000132" cy="500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esktop\IAAF-Kids.jpg"/>
          <p:cNvPicPr/>
          <p:nvPr/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5">
                    <a14:imgEffect>
                      <a14:backgroundRemoval t="9375" b="89931" l="4167" r="96094">
                        <a14:foregroundMark x1="40625" y1="49826" x2="40625" y2="49826"/>
                        <a14:foregroundMark x1="34896" y1="53819" x2="34896" y2="53819"/>
                        <a14:foregroundMark x1="36719" y1="68576" x2="36719" y2="68576"/>
                        <a14:foregroundMark x1="38021" y1="70313" x2="38021" y2="70313"/>
                        <a14:foregroundMark x1="43229" y1="69444" x2="43229" y2="69444"/>
                        <a14:foregroundMark x1="4167" y1="30903" x2="4167" y2="30903"/>
                        <a14:foregroundMark x1="24479" y1="23785" x2="24479" y2="23785"/>
                        <a14:foregroundMark x1="43880" y1="35417" x2="43880" y2="35417"/>
                        <a14:foregroundMark x1="47135" y1="31771" x2="47135" y2="31771"/>
                        <a14:foregroundMark x1="38411" y1="25521" x2="38411" y2="25521"/>
                        <a14:foregroundMark x1="48698" y1="69097" x2="48698" y2="69097"/>
                        <a14:foregroundMark x1="51563" y1="69965" x2="51563" y2="69965"/>
                        <a14:foregroundMark x1="60286" y1="71701" x2="60286" y2="71701"/>
                        <a14:foregroundMark x1="67057" y1="69965" x2="67057" y2="69965"/>
                        <a14:foregroundMark x1="70313" y1="67708" x2="70313" y2="67708"/>
                        <a14:foregroundMark x1="76172" y1="69444" x2="76172" y2="69444"/>
                        <a14:foregroundMark x1="79036" y1="70313" x2="79036" y2="70313"/>
                        <a14:foregroundMark x1="85156" y1="68229" x2="85156" y2="68229"/>
                        <a14:foregroundMark x1="88411" y1="69097" x2="88411" y2="69097"/>
                        <a14:foregroundMark x1="91927" y1="69444" x2="91927" y2="69444"/>
                        <a14:foregroundMark x1="96094" y1="68576" x2="96094" y2="68576"/>
                        <a14:backgroundMark x1="52604" y1="52083" x2="52604" y2="52083"/>
                        <a14:backgroundMark x1="67057" y1="53299" x2="67057" y2="53299"/>
                        <a14:backgroundMark x1="46745" y1="71701" x2="46745" y2="71701"/>
                        <a14:backgroundMark x1="92969" y1="71701" x2="92969" y2="71701"/>
                        <a14:backgroundMark x1="22526" y1="48438" x2="22526" y2="48438"/>
                        <a14:backgroundMark x1="29036" y1="43924" x2="29036" y2="43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43570" y="1785926"/>
            <a:ext cx="1785950" cy="92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Desktop\IAAF-Kids.jpg"/>
          <p:cNvPicPr/>
          <p:nvPr/>
        </p:nvPicPr>
        <p:blipFill>
          <a:blip r:embed="rId7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5">
                    <a14:imgEffect>
                      <a14:backgroundRemoval t="9375" b="89931" l="4167" r="96094">
                        <a14:foregroundMark x1="40625" y1="49826" x2="40625" y2="49826"/>
                        <a14:foregroundMark x1="34896" y1="53819" x2="34896" y2="53819"/>
                        <a14:foregroundMark x1="36719" y1="68576" x2="36719" y2="68576"/>
                        <a14:foregroundMark x1="38021" y1="70313" x2="38021" y2="70313"/>
                        <a14:foregroundMark x1="43229" y1="69444" x2="43229" y2="69444"/>
                        <a14:foregroundMark x1="4167" y1="30903" x2="4167" y2="30903"/>
                        <a14:foregroundMark x1="24479" y1="23785" x2="24479" y2="23785"/>
                        <a14:foregroundMark x1="43880" y1="35417" x2="43880" y2="35417"/>
                        <a14:foregroundMark x1="47135" y1="31771" x2="47135" y2="31771"/>
                        <a14:foregroundMark x1="38411" y1="25521" x2="38411" y2="25521"/>
                        <a14:foregroundMark x1="48698" y1="69097" x2="48698" y2="69097"/>
                        <a14:foregroundMark x1="51563" y1="69965" x2="51563" y2="69965"/>
                        <a14:foregroundMark x1="60286" y1="71701" x2="60286" y2="71701"/>
                        <a14:foregroundMark x1="67057" y1="69965" x2="67057" y2="69965"/>
                        <a14:foregroundMark x1="70313" y1="67708" x2="70313" y2="67708"/>
                        <a14:foregroundMark x1="76172" y1="69444" x2="76172" y2="69444"/>
                        <a14:foregroundMark x1="79036" y1="70313" x2="79036" y2="70313"/>
                        <a14:foregroundMark x1="85156" y1="68229" x2="85156" y2="68229"/>
                        <a14:foregroundMark x1="88411" y1="69097" x2="88411" y2="69097"/>
                        <a14:foregroundMark x1="91927" y1="69444" x2="91927" y2="69444"/>
                        <a14:foregroundMark x1="96094" y1="68576" x2="96094" y2="68576"/>
                        <a14:backgroundMark x1="52604" y1="52083" x2="52604" y2="52083"/>
                        <a14:backgroundMark x1="67057" y1="53299" x2="67057" y2="53299"/>
                        <a14:backgroundMark x1="46745" y1="71701" x2="46745" y2="71701"/>
                        <a14:backgroundMark x1="92969" y1="71701" x2="92969" y2="71701"/>
                        <a14:backgroundMark x1="22526" y1="48438" x2="22526" y2="48438"/>
                        <a14:backgroundMark x1="29036" y1="43924" x2="29036" y2="43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43636" y="5929330"/>
            <a:ext cx="1000132" cy="500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\Downloads\iaaf-kids-31-638.jpg"/>
          <p:cNvPicPr/>
          <p:nvPr/>
        </p:nvPicPr>
        <p:blipFill rotWithShape="1">
          <a:blip r:embed="rId8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5395" t="24813" r="12762" b="38590"/>
          <a:stretch/>
        </p:blipFill>
        <p:spPr bwMode="auto">
          <a:xfrm>
            <a:off x="5500694" y="4643446"/>
            <a:ext cx="2214578" cy="1204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214282" y="1357298"/>
            <a:ext cx="8715436" cy="5000660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Нельзя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превращать спорт из средства физического воспитания всех детей в средство борьбы за личный успех, нельзя делить детей на способных и неспособных к занятиям спортом, нельзя разжигать нездоровые страсти ажиотажем борьбы за мнимую честь школы.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Спорт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становится средством физического воспитания тогда, когда он любимое занятие каждого.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В.А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Сухомлинский </a:t>
            </a:r>
            <a:endParaRPr lang="ru-RU" sz="2200" b="1" dirty="0"/>
          </a:p>
        </p:txBody>
      </p:sp>
      <p:pic>
        <p:nvPicPr>
          <p:cNvPr id="5" name="Рисунок 4" descr="C:\Users\user\Desktop\IAAF-Kids.jpg"/>
          <p:cNvPicPr/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5">
                    <a14:imgEffect>
                      <a14:backgroundRemoval t="9375" b="89931" l="4167" r="96094">
                        <a14:foregroundMark x1="40625" y1="49826" x2="40625" y2="49826"/>
                        <a14:foregroundMark x1="34896" y1="53819" x2="34896" y2="53819"/>
                        <a14:foregroundMark x1="36719" y1="68576" x2="36719" y2="68576"/>
                        <a14:foregroundMark x1="38021" y1="70313" x2="38021" y2="70313"/>
                        <a14:foregroundMark x1="43229" y1="69444" x2="43229" y2="69444"/>
                        <a14:foregroundMark x1="4167" y1="30903" x2="4167" y2="30903"/>
                        <a14:foregroundMark x1="24479" y1="23785" x2="24479" y2="23785"/>
                        <a14:foregroundMark x1="43880" y1="35417" x2="43880" y2="35417"/>
                        <a14:foregroundMark x1="47135" y1="31771" x2="47135" y2="31771"/>
                        <a14:foregroundMark x1="38411" y1="25521" x2="38411" y2="25521"/>
                        <a14:foregroundMark x1="48698" y1="69097" x2="48698" y2="69097"/>
                        <a14:foregroundMark x1="51563" y1="69965" x2="51563" y2="69965"/>
                        <a14:foregroundMark x1="60286" y1="71701" x2="60286" y2="71701"/>
                        <a14:foregroundMark x1="67057" y1="69965" x2="67057" y2="69965"/>
                        <a14:foregroundMark x1="70313" y1="67708" x2="70313" y2="67708"/>
                        <a14:foregroundMark x1="76172" y1="69444" x2="76172" y2="69444"/>
                        <a14:foregroundMark x1="79036" y1="70313" x2="79036" y2="70313"/>
                        <a14:foregroundMark x1="85156" y1="68229" x2="85156" y2="68229"/>
                        <a14:foregroundMark x1="88411" y1="69097" x2="88411" y2="69097"/>
                        <a14:foregroundMark x1="91927" y1="69444" x2="91927" y2="69444"/>
                        <a14:foregroundMark x1="96094" y1="68576" x2="96094" y2="68576"/>
                        <a14:backgroundMark x1="52604" y1="52083" x2="52604" y2="52083"/>
                        <a14:backgroundMark x1="67057" y1="53299" x2="67057" y2="53299"/>
                        <a14:backgroundMark x1="46745" y1="71701" x2="46745" y2="71701"/>
                        <a14:backgroundMark x1="92969" y1="71701" x2="92969" y2="71701"/>
                        <a14:backgroundMark x1="22526" y1="48438" x2="22526" y2="48438"/>
                        <a14:backgroundMark x1="29036" y1="43924" x2="29036" y2="43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2428892" cy="16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86058"/>
            <a:ext cx="9144000" cy="185738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IAAF-Kids.jpg"/>
          <p:cNvPicPr/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5">
                    <a14:imgEffect>
                      <a14:backgroundRemoval t="9375" b="89931" l="4167" r="96094">
                        <a14:foregroundMark x1="40625" y1="49826" x2="40625" y2="49826"/>
                        <a14:foregroundMark x1="34896" y1="53819" x2="34896" y2="53819"/>
                        <a14:foregroundMark x1="36719" y1="68576" x2="36719" y2="68576"/>
                        <a14:foregroundMark x1="38021" y1="70313" x2="38021" y2="70313"/>
                        <a14:foregroundMark x1="43229" y1="69444" x2="43229" y2="69444"/>
                        <a14:foregroundMark x1="4167" y1="30903" x2="4167" y2="30903"/>
                        <a14:foregroundMark x1="24479" y1="23785" x2="24479" y2="23785"/>
                        <a14:foregroundMark x1="43880" y1="35417" x2="43880" y2="35417"/>
                        <a14:foregroundMark x1="47135" y1="31771" x2="47135" y2="31771"/>
                        <a14:foregroundMark x1="38411" y1="25521" x2="38411" y2="25521"/>
                        <a14:foregroundMark x1="48698" y1="69097" x2="48698" y2="69097"/>
                        <a14:foregroundMark x1="51563" y1="69965" x2="51563" y2="69965"/>
                        <a14:foregroundMark x1="60286" y1="71701" x2="60286" y2="71701"/>
                        <a14:foregroundMark x1="67057" y1="69965" x2="67057" y2="69965"/>
                        <a14:foregroundMark x1="70313" y1="67708" x2="70313" y2="67708"/>
                        <a14:foregroundMark x1="76172" y1="69444" x2="76172" y2="69444"/>
                        <a14:foregroundMark x1="79036" y1="70313" x2="79036" y2="70313"/>
                        <a14:foregroundMark x1="85156" y1="68229" x2="85156" y2="68229"/>
                        <a14:foregroundMark x1="88411" y1="69097" x2="88411" y2="69097"/>
                        <a14:foregroundMark x1="91927" y1="69444" x2="91927" y2="69444"/>
                        <a14:foregroundMark x1="96094" y1="68576" x2="96094" y2="68576"/>
                        <a14:backgroundMark x1="52604" y1="52083" x2="52604" y2="52083"/>
                        <a14:backgroundMark x1="67057" y1="53299" x2="67057" y2="53299"/>
                        <a14:backgroundMark x1="46745" y1="71701" x2="46745" y2="71701"/>
                        <a14:backgroundMark x1="92969" y1="71701" x2="92969" y2="71701"/>
                        <a14:backgroundMark x1="22526" y1="48438" x2="22526" y2="48438"/>
                        <a14:backgroundMark x1="29036" y1="43924" x2="29036" y2="43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2428892" cy="16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IAAF-Kids.jpg"/>
          <p:cNvPicPr/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5">
                    <a14:imgEffect>
                      <a14:backgroundRemoval t="9375" b="89931" l="4167" r="96094">
                        <a14:foregroundMark x1="40625" y1="49826" x2="40625" y2="49826"/>
                        <a14:foregroundMark x1="34896" y1="53819" x2="34896" y2="53819"/>
                        <a14:foregroundMark x1="36719" y1="68576" x2="36719" y2="68576"/>
                        <a14:foregroundMark x1="38021" y1="70313" x2="38021" y2="70313"/>
                        <a14:foregroundMark x1="43229" y1="69444" x2="43229" y2="69444"/>
                        <a14:foregroundMark x1="4167" y1="30903" x2="4167" y2="30903"/>
                        <a14:foregroundMark x1="24479" y1="23785" x2="24479" y2="23785"/>
                        <a14:foregroundMark x1="43880" y1="35417" x2="43880" y2="35417"/>
                        <a14:foregroundMark x1="47135" y1="31771" x2="47135" y2="31771"/>
                        <a14:foregroundMark x1="38411" y1="25521" x2="38411" y2="25521"/>
                        <a14:foregroundMark x1="48698" y1="69097" x2="48698" y2="69097"/>
                        <a14:foregroundMark x1="51563" y1="69965" x2="51563" y2="69965"/>
                        <a14:foregroundMark x1="60286" y1="71701" x2="60286" y2="71701"/>
                        <a14:foregroundMark x1="67057" y1="69965" x2="67057" y2="69965"/>
                        <a14:foregroundMark x1="70313" y1="67708" x2="70313" y2="67708"/>
                        <a14:foregroundMark x1="76172" y1="69444" x2="76172" y2="69444"/>
                        <a14:foregroundMark x1="79036" y1="70313" x2="79036" y2="70313"/>
                        <a14:foregroundMark x1="85156" y1="68229" x2="85156" y2="68229"/>
                        <a14:foregroundMark x1="88411" y1="69097" x2="88411" y2="69097"/>
                        <a14:foregroundMark x1="91927" y1="69444" x2="91927" y2="69444"/>
                        <a14:foregroundMark x1="96094" y1="68576" x2="96094" y2="68576"/>
                        <a14:backgroundMark x1="52604" y1="52083" x2="52604" y2="52083"/>
                        <a14:backgroundMark x1="67057" y1="53299" x2="67057" y2="53299"/>
                        <a14:backgroundMark x1="46745" y1="71701" x2="46745" y2="71701"/>
                        <a14:backgroundMark x1="92969" y1="71701" x2="92969" y2="71701"/>
                        <a14:backgroundMark x1="22526" y1="48438" x2="22526" y2="48438"/>
                        <a14:backgroundMark x1="29036" y1="43924" x2="29036" y2="43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500826" y="5214950"/>
            <a:ext cx="2428892" cy="16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64" y="1428736"/>
            <a:ext cx="8429716" cy="385765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1.Соревнование с участием смешанных команд , включающее простые и доступные виды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2.Короткое соревнование, организованное в соответствии с рекомендованными принципами ИААФ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3.Немедленное объявление результатов и их наглядность постоянно на протяжении всего соревнования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4.Ни одному ребенку, ни в одном виде не присуждается нулевой результат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5.Соревнования проходят согласно схеме расписания, чтобы в трех местах одновременно могли проходить разные дисциплины, входящие в группу видов: бег, прыжки, метания.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0"/>
            <a:ext cx="5672118" cy="121442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«КОМАНДНЫЕ СОРЕВНОВАНИЯ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ДЕТЕЙ»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IAAF-Kids.jpg"/>
          <p:cNvPicPr/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5">
                    <a14:imgEffect>
                      <a14:backgroundRemoval t="9375" b="89931" l="4167" r="96094">
                        <a14:foregroundMark x1="40625" y1="49826" x2="40625" y2="49826"/>
                        <a14:foregroundMark x1="34896" y1="53819" x2="34896" y2="53819"/>
                        <a14:foregroundMark x1="36719" y1="68576" x2="36719" y2="68576"/>
                        <a14:foregroundMark x1="38021" y1="70313" x2="38021" y2="70313"/>
                        <a14:foregroundMark x1="43229" y1="69444" x2="43229" y2="69444"/>
                        <a14:foregroundMark x1="4167" y1="30903" x2="4167" y2="30903"/>
                        <a14:foregroundMark x1="24479" y1="23785" x2="24479" y2="23785"/>
                        <a14:foregroundMark x1="43880" y1="35417" x2="43880" y2="35417"/>
                        <a14:foregroundMark x1="47135" y1="31771" x2="47135" y2="31771"/>
                        <a14:foregroundMark x1="38411" y1="25521" x2="38411" y2="25521"/>
                        <a14:foregroundMark x1="48698" y1="69097" x2="48698" y2="69097"/>
                        <a14:foregroundMark x1="51563" y1="69965" x2="51563" y2="69965"/>
                        <a14:foregroundMark x1="60286" y1="71701" x2="60286" y2="71701"/>
                        <a14:foregroundMark x1="67057" y1="69965" x2="67057" y2="69965"/>
                        <a14:foregroundMark x1="70313" y1="67708" x2="70313" y2="67708"/>
                        <a14:foregroundMark x1="76172" y1="69444" x2="76172" y2="69444"/>
                        <a14:foregroundMark x1="79036" y1="70313" x2="79036" y2="70313"/>
                        <a14:foregroundMark x1="85156" y1="68229" x2="85156" y2="68229"/>
                        <a14:foregroundMark x1="88411" y1="69097" x2="88411" y2="69097"/>
                        <a14:foregroundMark x1="91927" y1="69444" x2="91927" y2="69444"/>
                        <a14:foregroundMark x1="96094" y1="68576" x2="96094" y2="68576"/>
                        <a14:backgroundMark x1="52604" y1="52083" x2="52604" y2="52083"/>
                        <a14:backgroundMark x1="67057" y1="53299" x2="67057" y2="53299"/>
                        <a14:backgroundMark x1="46745" y1="71701" x2="46745" y2="71701"/>
                        <a14:backgroundMark x1="92969" y1="71701" x2="92969" y2="71701"/>
                        <a14:backgroundMark x1="22526" y1="48438" x2="22526" y2="48438"/>
                        <a14:backgroundMark x1="29036" y1="43924" x2="29036" y2="43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2786082" cy="16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рисунки л,а\image-20.jpg"/>
          <p:cNvPicPr/>
          <p:nvPr/>
        </p:nvPicPr>
        <p:blipFill rotWithShape="1">
          <a:blip r:embed="rId6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9668" t="25070" r="8676" b="14507"/>
          <a:stretch/>
        </p:blipFill>
        <p:spPr bwMode="auto">
          <a:xfrm>
            <a:off x="428596" y="5357826"/>
            <a:ext cx="2571768" cy="1285884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1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Рисунок 5" descr="C:\Users\user\Desktop\рисунки л,а\image-26.jpg"/>
          <p:cNvPicPr/>
          <p:nvPr/>
        </p:nvPicPr>
        <p:blipFill rotWithShape="1">
          <a:blip r:embed="rId7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7815" t="31277" r="4622" b="17503"/>
          <a:stretch/>
        </p:blipFill>
        <p:spPr bwMode="auto">
          <a:xfrm>
            <a:off x="3357554" y="5357826"/>
            <a:ext cx="2571768" cy="1285884"/>
          </a:xfrm>
          <a:prstGeom prst="roundRect">
            <a:avLst>
              <a:gd name="adj" fmla="val 16667"/>
            </a:avLst>
          </a:prstGeom>
          <a:solidFill>
            <a:srgbClr val="FCF6C8"/>
          </a:solidFill>
          <a:ln w="31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7" name="Рисунок 6" descr="C:\Users\user\Pictures\ааа.png"/>
          <p:cNvPicPr/>
          <p:nvPr/>
        </p:nvPicPr>
        <p:blipFill>
          <a:blip r:embed="rId8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86512" y="5357826"/>
            <a:ext cx="2571768" cy="1285884"/>
          </a:xfrm>
          <a:prstGeom prst="roundRect">
            <a:avLst>
              <a:gd name="adj" fmla="val 16667"/>
            </a:avLst>
          </a:prstGeom>
          <a:solidFill>
            <a:srgbClr val="FCF6C8"/>
          </a:solidFill>
          <a:ln w="31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285728"/>
            <a:ext cx="6072198" cy="15716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«Работа в команде»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это основной принцип ДЛА ИААФ.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071654"/>
            <a:ext cx="8715436" cy="478634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 БЕГОВЫЕ ВИДЫ ПРЕДСТАВЛЯЮТ СОБОЙ ЭСТАФЕТЫ ИЛИ КОМАНДНЫЕ СОРЕВНОВАНИЯ.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2.ТЕХНИЧЕСКИЕ ВИДЫ ПРЫЖКИ И МЕТАНИЕ, КЛАСИФИЦИРУЮТСЯ ЗА СЧЕТ СУММИРОВАНИЯ РЕЗУЛЬТАТОВ ВСЕХ ЧЛЕНОВ КОМАНДЫ.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3.ВСЕ УЧАСТНИКИ СОРЕВНУЮТСЯ КАК ЧЛЕНЫ КОМАНДЫ, ДАЖЕ МЕНЕЕ СПОСОБНЫЕ ДЕТИ МОГУТ УЧАВСТВОВАТЬ.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4.КАЖДЫЙ ИНДИВИДУАЛЬНЫЙ РЕЗУЛЬТАТ – ЯВЛЯЕТСЯ ВКЛАДОМ В КОМАНДУ.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5.КАЖДЫЙ ЧЛЕН КОМАНДЫ УЧАВСТВУЕТ ВО ВСЕХ ВИДАХ, А ТАКЖЕ В БЕГЕ НА ДЛИННЫЕ ДИСТАНЦИИ.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6. ВСЕ ВИДЫ ПРОВОДЯТСЯ КАК КОМАНДНЫЕ СОРЕВНОВАНИЯ.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pic>
        <p:nvPicPr>
          <p:cNvPr id="7" name="Рисунок 6" descr="C:\Users\user\Desktop\IAAF-Kids.jpg"/>
          <p:cNvPicPr/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5">
                    <a14:imgEffect>
                      <a14:backgroundRemoval t="9375" b="89931" l="4167" r="96094">
                        <a14:foregroundMark x1="40625" y1="49826" x2="40625" y2="49826"/>
                        <a14:foregroundMark x1="34896" y1="53819" x2="34896" y2="53819"/>
                        <a14:foregroundMark x1="36719" y1="68576" x2="36719" y2="68576"/>
                        <a14:foregroundMark x1="38021" y1="70313" x2="38021" y2="70313"/>
                        <a14:foregroundMark x1="43229" y1="69444" x2="43229" y2="69444"/>
                        <a14:foregroundMark x1="4167" y1="30903" x2="4167" y2="30903"/>
                        <a14:foregroundMark x1="24479" y1="23785" x2="24479" y2="23785"/>
                        <a14:foregroundMark x1="43880" y1="35417" x2="43880" y2="35417"/>
                        <a14:foregroundMark x1="47135" y1="31771" x2="47135" y2="31771"/>
                        <a14:foregroundMark x1="38411" y1="25521" x2="38411" y2="25521"/>
                        <a14:foregroundMark x1="48698" y1="69097" x2="48698" y2="69097"/>
                        <a14:foregroundMark x1="51563" y1="69965" x2="51563" y2="69965"/>
                        <a14:foregroundMark x1="60286" y1="71701" x2="60286" y2="71701"/>
                        <a14:foregroundMark x1="67057" y1="69965" x2="67057" y2="69965"/>
                        <a14:foregroundMark x1="70313" y1="67708" x2="70313" y2="67708"/>
                        <a14:foregroundMark x1="76172" y1="69444" x2="76172" y2="69444"/>
                        <a14:foregroundMark x1="79036" y1="70313" x2="79036" y2="70313"/>
                        <a14:foregroundMark x1="85156" y1="68229" x2="85156" y2="68229"/>
                        <a14:foregroundMark x1="88411" y1="69097" x2="88411" y2="69097"/>
                        <a14:foregroundMark x1="91927" y1="69444" x2="91927" y2="69444"/>
                        <a14:foregroundMark x1="96094" y1="68576" x2="96094" y2="68576"/>
                        <a14:backgroundMark x1="52604" y1="52083" x2="52604" y2="52083"/>
                        <a14:backgroundMark x1="67057" y1="53299" x2="67057" y2="53299"/>
                        <a14:backgroundMark x1="46745" y1="71701" x2="46745" y2="71701"/>
                        <a14:backgroundMark x1="92969" y1="71701" x2="92969" y2="71701"/>
                        <a14:backgroundMark x1="22526" y1="48438" x2="22526" y2="48438"/>
                        <a14:backgroundMark x1="29036" y1="43924" x2="29036" y2="43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3071834" cy="192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428868"/>
            <a:ext cx="8458200" cy="3929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ДЕТСКАЯ ЛЕГКАЯ АТЛЕТИКА ИААФ             основывается на трех возрастных категориях: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Группа 1: дети от 7 до 8 лет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Группа 2: дети от 9 и 10 лет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Группа 3: дети от 11 до 12 лет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user\Desktop\IAAF-Kids.jpg"/>
          <p:cNvPicPr/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5">
                    <a14:imgEffect>
                      <a14:backgroundRemoval t="9375" b="89931" l="4167" r="96094">
                        <a14:foregroundMark x1="40625" y1="49826" x2="40625" y2="49826"/>
                        <a14:foregroundMark x1="34896" y1="53819" x2="34896" y2="53819"/>
                        <a14:foregroundMark x1="36719" y1="68576" x2="36719" y2="68576"/>
                        <a14:foregroundMark x1="38021" y1="70313" x2="38021" y2="70313"/>
                        <a14:foregroundMark x1="43229" y1="69444" x2="43229" y2="69444"/>
                        <a14:foregroundMark x1="4167" y1="30903" x2="4167" y2="30903"/>
                        <a14:foregroundMark x1="24479" y1="23785" x2="24479" y2="23785"/>
                        <a14:foregroundMark x1="43880" y1="35417" x2="43880" y2="35417"/>
                        <a14:foregroundMark x1="47135" y1="31771" x2="47135" y2="31771"/>
                        <a14:foregroundMark x1="38411" y1="25521" x2="38411" y2="25521"/>
                        <a14:foregroundMark x1="48698" y1="69097" x2="48698" y2="69097"/>
                        <a14:foregroundMark x1="51563" y1="69965" x2="51563" y2="69965"/>
                        <a14:foregroundMark x1="60286" y1="71701" x2="60286" y2="71701"/>
                        <a14:foregroundMark x1="67057" y1="69965" x2="67057" y2="69965"/>
                        <a14:foregroundMark x1="70313" y1="67708" x2="70313" y2="67708"/>
                        <a14:foregroundMark x1="76172" y1="69444" x2="76172" y2="69444"/>
                        <a14:foregroundMark x1="79036" y1="70313" x2="79036" y2="70313"/>
                        <a14:foregroundMark x1="85156" y1="68229" x2="85156" y2="68229"/>
                        <a14:foregroundMark x1="88411" y1="69097" x2="88411" y2="69097"/>
                        <a14:foregroundMark x1="91927" y1="69444" x2="91927" y2="69444"/>
                        <a14:foregroundMark x1="96094" y1="68576" x2="96094" y2="68576"/>
                        <a14:backgroundMark x1="52604" y1="52083" x2="52604" y2="52083"/>
                        <a14:backgroundMark x1="67057" y1="53299" x2="67057" y2="53299"/>
                        <a14:backgroundMark x1="46745" y1="71701" x2="46745" y2="71701"/>
                        <a14:backgroundMark x1="92969" y1="71701" x2="92969" y2="71701"/>
                        <a14:backgroundMark x1="22526" y1="48438" x2="22526" y2="48438"/>
                        <a14:backgroundMark x1="29036" y1="43924" x2="29036" y2="43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786050" y="0"/>
            <a:ext cx="3571900" cy="2428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458200" cy="121444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объявление результатов и их наглядность постоянно на протяжении всего соревнования</a:t>
            </a:r>
            <a:endParaRPr lang="ru-RU" sz="24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500174"/>
            <a:ext cx="8286808" cy="500066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571612"/>
            <a:ext cx="1500198" cy="87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85728"/>
            <a:ext cx="4500562" cy="1357322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ПРОТОКОЛЫ СОРЕВНОВАНИЙ.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1714488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МЕТАНИЕ КОПЬЯ (МЯЧА) или ПРЫЖОК «ПЕРЕКРЁСТОК» 15 СЕКУНД, ПРЫЖОК С ШЕСТОМ</a:t>
            </a:r>
          </a:p>
        </p:txBody>
      </p:sp>
      <p:pic>
        <p:nvPicPr>
          <p:cNvPr id="6" name="Рисунок 5" descr="C:\Users\user\Desktop\IAAF-Kids.jpg"/>
          <p:cNvPicPr/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5">
                    <a14:imgEffect>
                      <a14:backgroundRemoval t="9375" b="89931" l="4167" r="96094">
                        <a14:foregroundMark x1="40625" y1="49826" x2="40625" y2="49826"/>
                        <a14:foregroundMark x1="34896" y1="53819" x2="34896" y2="53819"/>
                        <a14:foregroundMark x1="36719" y1="68576" x2="36719" y2="68576"/>
                        <a14:foregroundMark x1="38021" y1="70313" x2="38021" y2="70313"/>
                        <a14:foregroundMark x1="43229" y1="69444" x2="43229" y2="69444"/>
                        <a14:foregroundMark x1="4167" y1="30903" x2="4167" y2="30903"/>
                        <a14:foregroundMark x1="24479" y1="23785" x2="24479" y2="23785"/>
                        <a14:foregroundMark x1="43880" y1="35417" x2="43880" y2="35417"/>
                        <a14:foregroundMark x1="47135" y1="31771" x2="47135" y2="31771"/>
                        <a14:foregroundMark x1="38411" y1="25521" x2="38411" y2="25521"/>
                        <a14:foregroundMark x1="48698" y1="69097" x2="48698" y2="69097"/>
                        <a14:foregroundMark x1="51563" y1="69965" x2="51563" y2="69965"/>
                        <a14:foregroundMark x1="60286" y1="71701" x2="60286" y2="71701"/>
                        <a14:foregroundMark x1="67057" y1="69965" x2="67057" y2="69965"/>
                        <a14:foregroundMark x1="70313" y1="67708" x2="70313" y2="67708"/>
                        <a14:foregroundMark x1="76172" y1="69444" x2="76172" y2="69444"/>
                        <a14:foregroundMark x1="79036" y1="70313" x2="79036" y2="70313"/>
                        <a14:foregroundMark x1="85156" y1="68229" x2="85156" y2="68229"/>
                        <a14:foregroundMark x1="88411" y1="69097" x2="88411" y2="69097"/>
                        <a14:foregroundMark x1="91927" y1="69444" x2="91927" y2="69444"/>
                        <a14:foregroundMark x1="96094" y1="68576" x2="96094" y2="68576"/>
                        <a14:backgroundMark x1="52604" y1="52083" x2="52604" y2="52083"/>
                        <a14:backgroundMark x1="67057" y1="53299" x2="67057" y2="53299"/>
                        <a14:backgroundMark x1="46745" y1="71701" x2="46745" y2="71701"/>
                        <a14:backgroundMark x1="92969" y1="71701" x2="92969" y2="71701"/>
                        <a14:backgroundMark x1="22526" y1="48438" x2="22526" y2="48438"/>
                        <a14:backgroundMark x1="29036" y1="43924" x2="29036" y2="43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0"/>
            <a:ext cx="3071834" cy="19288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2571744"/>
          <a:ext cx="842968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6"/>
                <a:gridCol w="1714512"/>
                <a:gridCol w="1714512"/>
                <a:gridCol w="2786084"/>
              </a:tblGrid>
              <a:tr h="3249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Школа №  (Ф,И)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Попытка № 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Попытка № 2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Лучший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результат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24975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975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975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975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975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975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975"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975">
                <a:tc>
                  <a:txBody>
                    <a:bodyPr/>
                    <a:lstStyle/>
                    <a:p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9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975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Судья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_______________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1000108"/>
            <a:ext cx="3929090" cy="571504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ПРЫЖОК ЗА ПРЫЖКОМ</a:t>
            </a:r>
          </a:p>
        </p:txBody>
      </p:sp>
      <p:pic>
        <p:nvPicPr>
          <p:cNvPr id="4" name="Рисунок 3" descr="C:\Users\user\Desktop\IAAF-Kids.jpg"/>
          <p:cNvPicPr/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5">
                    <a14:imgEffect>
                      <a14:backgroundRemoval t="9375" b="89931" l="4167" r="96094">
                        <a14:foregroundMark x1="40625" y1="49826" x2="40625" y2="49826"/>
                        <a14:foregroundMark x1="34896" y1="53819" x2="34896" y2="53819"/>
                        <a14:foregroundMark x1="36719" y1="68576" x2="36719" y2="68576"/>
                        <a14:foregroundMark x1="38021" y1="70313" x2="38021" y2="70313"/>
                        <a14:foregroundMark x1="43229" y1="69444" x2="43229" y2="69444"/>
                        <a14:foregroundMark x1="4167" y1="30903" x2="4167" y2="30903"/>
                        <a14:foregroundMark x1="24479" y1="23785" x2="24479" y2="23785"/>
                        <a14:foregroundMark x1="43880" y1="35417" x2="43880" y2="35417"/>
                        <a14:foregroundMark x1="47135" y1="31771" x2="47135" y2="31771"/>
                        <a14:foregroundMark x1="38411" y1="25521" x2="38411" y2="25521"/>
                        <a14:foregroundMark x1="48698" y1="69097" x2="48698" y2="69097"/>
                        <a14:foregroundMark x1="51563" y1="69965" x2="51563" y2="69965"/>
                        <a14:foregroundMark x1="60286" y1="71701" x2="60286" y2="71701"/>
                        <a14:foregroundMark x1="67057" y1="69965" x2="67057" y2="69965"/>
                        <a14:foregroundMark x1="70313" y1="67708" x2="70313" y2="67708"/>
                        <a14:foregroundMark x1="76172" y1="69444" x2="76172" y2="69444"/>
                        <a14:foregroundMark x1="79036" y1="70313" x2="79036" y2="70313"/>
                        <a14:foregroundMark x1="85156" y1="68229" x2="85156" y2="68229"/>
                        <a14:foregroundMark x1="88411" y1="69097" x2="88411" y2="69097"/>
                        <a14:foregroundMark x1="91927" y1="69444" x2="91927" y2="69444"/>
                        <a14:foregroundMark x1="96094" y1="68576" x2="96094" y2="68576"/>
                        <a14:backgroundMark x1="52604" y1="52083" x2="52604" y2="52083"/>
                        <a14:backgroundMark x1="67057" y1="53299" x2="67057" y2="53299"/>
                        <a14:backgroundMark x1="46745" y1="71701" x2="46745" y2="71701"/>
                        <a14:backgroundMark x1="92969" y1="71701" x2="92969" y2="71701"/>
                        <a14:backgroundMark x1="22526" y1="48438" x2="22526" y2="48438"/>
                        <a14:backgroundMark x1="29036" y1="43924" x2="29036" y2="43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2428892" cy="1643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1643050"/>
          <a:ext cx="7858180" cy="1868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545"/>
                <a:gridCol w="1964545"/>
                <a:gridCol w="1964545"/>
                <a:gridCol w="1964545"/>
              </a:tblGrid>
              <a:tr h="5080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Школа</a:t>
                      </a:r>
                      <a:b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(команда)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Попытка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№1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Попытка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№2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Лучший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результат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886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25">
                <a:tc gridSpan="4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Судья ____________________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28728" y="3786190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ФОРМУЛА 1 и (или) СПРИНТ БАРЬЕРЫ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2910" y="4357694"/>
          <a:ext cx="7786744" cy="203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686"/>
                <a:gridCol w="1946686"/>
                <a:gridCol w="1946686"/>
                <a:gridCol w="1946686"/>
              </a:tblGrid>
              <a:tr h="464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Школа</a:t>
                      </a:r>
                      <a:b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(команда)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Попытка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№1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Попытка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№2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Лучший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результат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643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7">
                <a:tc gridSpan="4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Судья ____________________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615362" cy="785818"/>
          </a:xfrm>
        </p:spPr>
        <p:txBody>
          <a:bodyPr>
            <a:noAutofit/>
          </a:bodyPr>
          <a:lstStyle/>
          <a:p>
            <a:pPr lvl="2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Схема расписания для одновременного проведения различных дисциплин: бег, прыжки, метания.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71149802"/>
              </p:ext>
            </p:extLst>
          </p:nvPr>
        </p:nvGraphicFramePr>
        <p:xfrm>
          <a:off x="571472" y="1428736"/>
          <a:ext cx="8001058" cy="4983176"/>
        </p:xfrm>
        <a:graphic>
          <a:graphicData uri="http://schemas.openxmlformats.org/drawingml/2006/table">
            <a:tbl>
              <a:tblPr firstRow="1" firstCol="1" bandRow="1"/>
              <a:tblGrid>
                <a:gridCol w="1142694"/>
                <a:gridCol w="1142694"/>
                <a:gridCol w="1142694"/>
                <a:gridCol w="1143244"/>
                <a:gridCol w="1143244"/>
                <a:gridCol w="1143244"/>
                <a:gridCol w="1143244"/>
              </a:tblGrid>
              <a:tr h="846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Школа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Формула 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Прыжок за прыжком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Метание копья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Спринт + барьеры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Метание мяча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Прыжок -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перекрёсток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8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Школа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Формула 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Прыжок -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перекрёсток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Метание мяча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Спринт + барьеры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Метание копья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Прыжок за прыжком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Школа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Метание копья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Формула 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Прыжок -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перекрёсток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Прыжок за прыжком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Спринт + барьеры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Метание мяча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Школа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Метание мяча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Формула 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Прыжок за прыжком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Прыжок -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перекрёсток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Спринт + барьеры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Метание копья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8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Школа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Прыжок -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перекрёсток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Метание мяча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Формула 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Метание копья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Прыжок за прыжком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Спринт + барьеры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Школа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Прыжок за прыжком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Метание копья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Формула 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Метание мяча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Прыжок -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перекрёсток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Спринт + барьеры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6" marR="49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0"/>
            <a:ext cx="5529242" cy="9144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ИТОГОВЫЙ ПРОТОКОЛ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IAAF-Kids.jpg"/>
          <p:cNvPicPr/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5">
                    <a14:imgEffect>
                      <a14:backgroundRemoval t="9375" b="89931" l="4167" r="96094">
                        <a14:foregroundMark x1="40625" y1="49826" x2="40625" y2="49826"/>
                        <a14:foregroundMark x1="34896" y1="53819" x2="34896" y2="53819"/>
                        <a14:foregroundMark x1="36719" y1="68576" x2="36719" y2="68576"/>
                        <a14:foregroundMark x1="38021" y1="70313" x2="38021" y2="70313"/>
                        <a14:foregroundMark x1="43229" y1="69444" x2="43229" y2="69444"/>
                        <a14:foregroundMark x1="4167" y1="30903" x2="4167" y2="30903"/>
                        <a14:foregroundMark x1="24479" y1="23785" x2="24479" y2="23785"/>
                        <a14:foregroundMark x1="43880" y1="35417" x2="43880" y2="35417"/>
                        <a14:foregroundMark x1="47135" y1="31771" x2="47135" y2="31771"/>
                        <a14:foregroundMark x1="38411" y1="25521" x2="38411" y2="25521"/>
                        <a14:foregroundMark x1="48698" y1="69097" x2="48698" y2="69097"/>
                        <a14:foregroundMark x1="51563" y1="69965" x2="51563" y2="69965"/>
                        <a14:foregroundMark x1="60286" y1="71701" x2="60286" y2="71701"/>
                        <a14:foregroundMark x1="67057" y1="69965" x2="67057" y2="69965"/>
                        <a14:foregroundMark x1="70313" y1="67708" x2="70313" y2="67708"/>
                        <a14:foregroundMark x1="76172" y1="69444" x2="76172" y2="69444"/>
                        <a14:foregroundMark x1="79036" y1="70313" x2="79036" y2="70313"/>
                        <a14:foregroundMark x1="85156" y1="68229" x2="85156" y2="68229"/>
                        <a14:foregroundMark x1="88411" y1="69097" x2="88411" y2="69097"/>
                        <a14:foregroundMark x1="91927" y1="69444" x2="91927" y2="69444"/>
                        <a14:foregroundMark x1="96094" y1="68576" x2="96094" y2="68576"/>
                        <a14:backgroundMark x1="52604" y1="52083" x2="52604" y2="52083"/>
                        <a14:backgroundMark x1="67057" y1="53299" x2="67057" y2="53299"/>
                        <a14:backgroundMark x1="46745" y1="71701" x2="46745" y2="71701"/>
                        <a14:backgroundMark x1="92969" y1="71701" x2="92969" y2="71701"/>
                        <a14:backgroundMark x1="22526" y1="48438" x2="22526" y2="48438"/>
                        <a14:backgroundMark x1="29036" y1="43924" x2="29036" y2="43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2071702" cy="12144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071546"/>
          <a:ext cx="8008741" cy="5468112"/>
        </p:xfrm>
        <a:graphic>
          <a:graphicData uri="http://schemas.openxmlformats.org/drawingml/2006/table">
            <a:tbl>
              <a:tblPr firstRow="1" firstCol="1" bandRow="1"/>
              <a:tblGrid>
                <a:gridCol w="889421"/>
                <a:gridCol w="889915"/>
                <a:gridCol w="889915"/>
                <a:gridCol w="889915"/>
                <a:gridCol w="889915"/>
                <a:gridCol w="889915"/>
                <a:gridCol w="889915"/>
                <a:gridCol w="889915"/>
                <a:gridCol w="889915"/>
              </a:tblGrid>
              <a:tr h="396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ШКОЛА</a:t>
                      </a:r>
                      <a:endParaRPr lang="ru-RU" sz="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СПРИНТ БАРЬЕРЫ</a:t>
                      </a:r>
                      <a:endParaRPr lang="ru-RU" sz="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ФОРМУЛА 1</a:t>
                      </a:r>
                      <a:endParaRPr lang="ru-RU" sz="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ПРЫЖОК </a:t>
                      </a:r>
                      <a:endParaRPr lang="ru-RU" sz="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ПЕРЕКРЁСТОК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МЕТАНИЕ КОПЬЯ</a:t>
                      </a:r>
                      <a:endParaRPr lang="ru-RU" sz="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ПРЫЖОК ЗА ПРЫЖКОМ</a:t>
                      </a:r>
                      <a:endParaRPr lang="ru-RU" sz="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МЕТАНИЕ МЯЧА</a:t>
                      </a:r>
                      <a:endParaRPr lang="ru-RU" sz="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СУММА</a:t>
                      </a:r>
                      <a:endParaRPr lang="ru-RU" sz="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</a:t>
                      </a:r>
                      <a:endParaRPr lang="ru-RU" sz="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3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1:22.6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2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1:54.4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2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2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93м70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4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14м04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2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2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3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1:30.3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6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2:02.7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5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6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71м60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6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12м55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4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42м50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6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</a:t>
                      </a:r>
                      <a:endParaRPr lang="ru-RU" sz="7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3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1:24.0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3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2:01.4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3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4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101м40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2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13м60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3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64м50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1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  <a:endParaRPr lang="ru-RU" sz="7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3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1:26.5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5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2:07.2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6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3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86м10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5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6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5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ru-RU" sz="7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3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1:24.3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4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2:01.4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3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5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97м40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3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12м30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5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4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  <a:endParaRPr lang="ru-RU" sz="7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3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1:19.0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1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1:51.5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1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1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105м40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1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14м10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1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3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5195" algn="l"/>
                        </a:tabLs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240</TotalTime>
  <Words>428</Words>
  <Application>Microsoft Office PowerPoint</Application>
  <PresentationFormat>Экран (4:3)</PresentationFormat>
  <Paragraphs>318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 «ДЕТСКАЯ ЛЕГКАЯ АТЛЕТИКА» по международному проекту IAAF  «Athletics at school»</vt:lpstr>
      <vt:lpstr>1.Соревнование с участием смешанных команд , включающее простые и доступные виды  2.Короткое соревнование, организованное в соответствии с рекомендованными принципами ИААФ   3.Немедленное объявление результатов и их наглядность постоянно на протяжении всего соревнования   4.Ни одному ребенку, ни в одном виде не присуждается нулевой результат   5.Соревнования проходят согласно схеме расписания, чтобы в трех местах одновременно могли проходить разные дисциплины, входящие в группу видов: бег, прыжки, метания.</vt:lpstr>
      <vt:lpstr>«Работа в команде»  – это основной принцип ДЛА ИААФ. </vt:lpstr>
      <vt:lpstr>        ДЕТСКАЯ ЛЕГКАЯ АТЛЕТИКА ИААФ             основывается на трех возрастных категориях:    Группа 1: дети от 7 до 8 лет   Группа 2: дети от 9 и 10 лет        Группа 3: дети от 11 до 12 лет  </vt:lpstr>
      <vt:lpstr>объявление результатов и их наглядность постоянно на протяжении всего соревнования</vt:lpstr>
      <vt:lpstr>  ПРОТОКОЛЫ СОРЕВНОВАНИЙ.  </vt:lpstr>
      <vt:lpstr>Слайд 7</vt:lpstr>
      <vt:lpstr>Слайд 8</vt:lpstr>
      <vt:lpstr>Слайд 9</vt:lpstr>
      <vt:lpstr>Награждение каждого участника.</vt:lpstr>
      <vt:lpstr>       Нельзя превращать спорт из средства физического воспитания всех детей в средство борьбы за личный успех, нельзя делить детей на способных и неспособных к занятиям спортом, нельзя разжигать нездоровые страсти ажиотажем борьбы за мнимую честь школы.            Спорт становится средством физического воспитания тогда, когда он любимое занятие каждого.                                                                                В.А. Сухомлинский 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26</cp:revision>
  <dcterms:created xsi:type="dcterms:W3CDTF">2017-08-07T06:29:04Z</dcterms:created>
  <dcterms:modified xsi:type="dcterms:W3CDTF">2017-08-10T13:24:27Z</dcterms:modified>
</cp:coreProperties>
</file>